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032" r:id="rId2"/>
  </p:sldIdLst>
  <p:sldSz cx="12192000" cy="6858000"/>
  <p:notesSz cx="6858000" cy="9144000"/>
  <p:defaultTextStyle>
    <a:defPPr>
      <a:defRPr lang="LID4096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11F8CE-B9DA-4158-B822-13B6377D84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B30128-153C-4674-B078-C803EAFD74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957B73-9A93-4160-BF79-66242DBECA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A39E2-AF01-4BBF-86FD-CBABC1FBFEDC}" type="datetimeFigureOut">
              <a:rPr lang="LID4096" smtClean="0"/>
              <a:t>09/16/2021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E9CD1C-44C2-418F-BE78-16397E5B2E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372CEB-6D86-46DB-B362-7C2AA1DDD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9A331-89A8-47A6-91BA-4FC1CF803D2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863392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BF8962-56B0-4552-9688-9525A5E632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8D7806-FE68-4BED-96D3-730A9E977A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494CB4-84B9-48CE-A3E2-E4BF012178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A39E2-AF01-4BBF-86FD-CBABC1FBFEDC}" type="datetimeFigureOut">
              <a:rPr lang="LID4096" smtClean="0"/>
              <a:t>09/16/2021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1402A5-5713-453B-B04C-46137ABA0E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76C5D8-283E-4E88-8CB4-1A3148A7F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9A331-89A8-47A6-91BA-4FC1CF803D2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459298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CCC484F-539F-4EFE-B44D-39F43AB241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18A26C-EAFB-436A-9200-8C44692ACA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5148F3-42E1-4142-A41B-88FE039E06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A39E2-AF01-4BBF-86FD-CBABC1FBFEDC}" type="datetimeFigureOut">
              <a:rPr lang="LID4096" smtClean="0"/>
              <a:t>09/16/2021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C2B260-8ECB-43EF-9B00-8567BBA03F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A7A278-EB17-44D0-8226-428F2C6175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9A331-89A8-47A6-91BA-4FC1CF803D2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5562109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BCM.DK TOOLS TEMPLATE">
    <p:bg>
      <p:bgPr>
        <a:solidFill>
          <a:srgbClr val="374D6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5B18014D-7318-4E40-9BD6-694375F8FEF9}"/>
              </a:ext>
            </a:extLst>
          </p:cNvPr>
          <p:cNvSpPr/>
          <p:nvPr userDrawn="1"/>
        </p:nvSpPr>
        <p:spPr>
          <a:xfrm>
            <a:off x="319177" y="284672"/>
            <a:ext cx="11559398" cy="62987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Billede 4">
            <a:extLst>
              <a:ext uri="{FF2B5EF4-FFF2-40B4-BE49-F238E27FC236}">
                <a16:creationId xmlns:a16="http://schemas.microsoft.com/office/drawing/2014/main" id="{8A63A2A7-3DCD-004F-AC03-F5E00447B9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82000"/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0843895" y="6591084"/>
            <a:ext cx="1034680" cy="274837"/>
          </a:xfrm>
          <a:prstGeom prst="rect">
            <a:avLst/>
          </a:prstGeom>
        </p:spPr>
      </p:pic>
      <p:pic>
        <p:nvPicPr>
          <p:cNvPr id="10" name="Picture 3" descr="Icon&#10;&#10;Description automatically generated">
            <a:extLst>
              <a:ext uri="{FF2B5EF4-FFF2-40B4-BE49-F238E27FC236}">
                <a16:creationId xmlns:a16="http://schemas.microsoft.com/office/drawing/2014/main" id="{DCB8F9B7-02D2-D546-8689-1F84A023566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88748" y="6144768"/>
            <a:ext cx="414269" cy="414269"/>
          </a:xfrm>
          <a:prstGeom prst="rect">
            <a:avLst/>
          </a:prstGeom>
        </p:spPr>
      </p:pic>
      <p:sp>
        <p:nvSpPr>
          <p:cNvPr id="11" name="Tekstfelt 10">
            <a:extLst>
              <a:ext uri="{FF2B5EF4-FFF2-40B4-BE49-F238E27FC236}">
                <a16:creationId xmlns:a16="http://schemas.microsoft.com/office/drawing/2014/main" id="{62A7CAD5-DA09-1549-82A1-8E131D86069F}"/>
              </a:ext>
            </a:extLst>
          </p:cNvPr>
          <p:cNvSpPr txBox="1"/>
          <p:nvPr userDrawn="1"/>
        </p:nvSpPr>
        <p:spPr>
          <a:xfrm>
            <a:off x="236472" y="6603024"/>
            <a:ext cx="1032993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This work is licensed under the Creative Commons Attribution-Non Commercial-Share Alike that allows changes to be made to the model non-commercially, as long as credit is given to the author.</a:t>
            </a:r>
          </a:p>
        </p:txBody>
      </p:sp>
    </p:spTree>
    <p:extLst>
      <p:ext uri="{BB962C8B-B14F-4D97-AF65-F5344CB8AC3E}">
        <p14:creationId xmlns:p14="http://schemas.microsoft.com/office/powerpoint/2010/main" val="3247935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5E149D-858D-473A-AD69-3EA1514757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622488-355C-475E-906A-CB29613F6C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4883DF-C57C-4492-A9AA-1909343A8B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A39E2-AF01-4BBF-86FD-CBABC1FBFEDC}" type="datetimeFigureOut">
              <a:rPr lang="LID4096" smtClean="0"/>
              <a:t>09/16/2021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0C2D19-9E0C-442F-8881-EC148A09A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927E45-B1DE-43C8-B96C-1EEF25FCC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9A331-89A8-47A6-91BA-4FC1CF803D2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651578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F87A5C-3844-437C-9F67-0CE2B32901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EEB550-B425-4012-AEEB-5B27192FB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921916-57D3-41B6-BBBA-12F90E6284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A39E2-AF01-4BBF-86FD-CBABC1FBFEDC}" type="datetimeFigureOut">
              <a:rPr lang="LID4096" smtClean="0"/>
              <a:t>09/16/2021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A835FE-E9ED-4424-8C11-EE840E8B20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1F59CF-774D-4006-87FF-0B76F633A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9A331-89A8-47A6-91BA-4FC1CF803D2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406535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92BEFB-8854-4061-841B-C0998ADEA8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441349-596A-44D9-8295-34402894F2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E9B38A-FBBB-41AD-96F4-A9D9D42A60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633917-F5C7-4704-A920-304B6B1A6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A39E2-AF01-4BBF-86FD-CBABC1FBFEDC}" type="datetimeFigureOut">
              <a:rPr lang="LID4096" smtClean="0"/>
              <a:t>09/16/2021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DF788E-B3AE-40CB-9FEC-0E8AA4E48A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44509A-B923-42D3-9F5B-9BDB99B9F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9A331-89A8-47A6-91BA-4FC1CF803D2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927804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3CE547-017F-4699-9C1D-641CEF427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252524-74FF-46CE-BC6A-6B2F90599E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8B082E-BA6C-437E-9878-D321591884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B9D3AAD-7F63-4BE2-A430-498731FE2B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4C8332-C891-4D8C-A000-E67FB69C1C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36CEB93-F88B-4C27-8D09-05A2E2697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A39E2-AF01-4BBF-86FD-CBABC1FBFEDC}" type="datetimeFigureOut">
              <a:rPr lang="LID4096" smtClean="0"/>
              <a:t>09/16/2021</a:t>
            </a:fld>
            <a:endParaRPr lang="LID4096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4640256-951D-4D44-AC3A-90AF52191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984A9D3-13E9-4414-85B8-AEEA48D11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9A331-89A8-47A6-91BA-4FC1CF803D2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828862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EA422C-8FA6-440F-BC5C-6CD7B27753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DA021B-CDB1-4193-BDB2-00082609D6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A39E2-AF01-4BBF-86FD-CBABC1FBFEDC}" type="datetimeFigureOut">
              <a:rPr lang="LID4096" smtClean="0"/>
              <a:t>09/16/2021</a:t>
            </a:fld>
            <a:endParaRPr lang="LID4096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8ADE6B-1EA9-4B00-9407-07C7D5FADB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00A33B-3715-43EF-B109-D10CADE91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9A331-89A8-47A6-91BA-4FC1CF803D2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393868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33B00BF-864D-4A0D-8320-D59E2AA550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A39E2-AF01-4BBF-86FD-CBABC1FBFEDC}" type="datetimeFigureOut">
              <a:rPr lang="LID4096" smtClean="0"/>
              <a:t>09/16/2021</a:t>
            </a:fld>
            <a:endParaRPr lang="LID4096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71CD3BA-0E25-451D-93E8-E07156ADB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26AC0D-205A-4DC7-BE85-F33DAF31E5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9A331-89A8-47A6-91BA-4FC1CF803D2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450060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710B2A-5C83-4DA4-B04D-6F9A031D82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5ECB73-45CC-462F-8940-D8E15D32B8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C805CC-EDCE-443F-8C0A-65F0F8F008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E40407-A970-45EC-97A1-E641F2488A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A39E2-AF01-4BBF-86FD-CBABC1FBFEDC}" type="datetimeFigureOut">
              <a:rPr lang="LID4096" smtClean="0"/>
              <a:t>09/16/2021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399E32-7176-4878-BB1E-61B9C7AC6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CAE98C-2422-46AC-9E48-7F51607C92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9A331-89A8-47A6-91BA-4FC1CF803D2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301323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CA8921-2277-4575-9904-E075585772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C669DF9-59D3-4103-B628-B479863C31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ID4096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19C893-E51C-4DB4-A842-D8453D5E2B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8DE6B7-3FF6-40DA-B791-A610D8C5F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A39E2-AF01-4BBF-86FD-CBABC1FBFEDC}" type="datetimeFigureOut">
              <a:rPr lang="LID4096" smtClean="0"/>
              <a:t>09/16/2021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930742-051E-4850-BC60-05DA170FE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9CEC47-D528-4FB8-B844-E1DEF79740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9A331-89A8-47A6-91BA-4FC1CF803D2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629845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0C59890-5FBA-496C-A013-28DC624C4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4554AA-09DB-46CF-B3ED-83AF254F28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BE2FE4-5902-476E-B9D7-B302459100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8A39E2-AF01-4BBF-86FD-CBABC1FBFEDC}" type="datetimeFigureOut">
              <a:rPr lang="LID4096" smtClean="0"/>
              <a:t>09/16/2021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D9789F-5F4B-45E6-B400-E9ED4F9AE1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37ED1B-AE9D-4BA4-8547-CBDB55BD78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29A331-89A8-47A6-91BA-4FC1CF803D2A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423159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ID4096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indhold 2">
            <a:extLst>
              <a:ext uri="{FF2B5EF4-FFF2-40B4-BE49-F238E27FC236}">
                <a16:creationId xmlns:a16="http://schemas.microsoft.com/office/drawing/2014/main" id="{D5EDD71B-2340-4B71-A40E-9384584C1619}"/>
              </a:ext>
            </a:extLst>
          </p:cNvPr>
          <p:cNvSpPr txBox="1">
            <a:spLocks/>
          </p:cNvSpPr>
          <p:nvPr/>
        </p:nvSpPr>
        <p:spPr>
          <a:xfrm>
            <a:off x="812031" y="463462"/>
            <a:ext cx="7989903" cy="534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da-DK" sz="1800" spc="300">
                <a:solidFill>
                  <a:srgbClr val="374D62"/>
                </a:solidFill>
                <a:latin typeface="Avenir Next LT Pro" panose="020B0504020202020204" pitchFamily="34" charset="0"/>
              </a:rPr>
              <a:t>B2B CUSTOMER MATRIX | </a:t>
            </a:r>
            <a:r>
              <a:rPr lang="da-DK" sz="1800" spc="300">
                <a:solidFill>
                  <a:srgbClr val="D77621"/>
                </a:solidFill>
                <a:latin typeface="Avenir Next LT Pro" panose="020B0504020202020204" pitchFamily="34" charset="0"/>
              </a:rPr>
              <a:t>SKABELON</a:t>
            </a:r>
            <a:endParaRPr lang="da-DK" sz="1800" spc="300" dirty="0">
              <a:solidFill>
                <a:srgbClr val="D77621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12" name="Rectangle 1027">
            <a:extLst>
              <a:ext uri="{FF2B5EF4-FFF2-40B4-BE49-F238E27FC236}">
                <a16:creationId xmlns:a16="http://schemas.microsoft.com/office/drawing/2014/main" id="{E36D12FB-118F-4BA1-9AB1-6527A8F19A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8822" y="5960732"/>
            <a:ext cx="138493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GB" sz="1600" dirty="0">
                <a:solidFill>
                  <a:srgbClr val="58585A"/>
                </a:solidFill>
                <a:latin typeface="Avenir Next LT Pro" panose="020B0504020202020204" pitchFamily="34" charset="0"/>
              </a:rPr>
              <a:t>CSR maturity</a:t>
            </a:r>
          </a:p>
        </p:txBody>
      </p:sp>
      <p:sp>
        <p:nvSpPr>
          <p:cNvPr id="13" name="Rectangle 1028">
            <a:extLst>
              <a:ext uri="{FF2B5EF4-FFF2-40B4-BE49-F238E27FC236}">
                <a16:creationId xmlns:a16="http://schemas.microsoft.com/office/drawing/2014/main" id="{25874244-7D7D-4047-954E-5EA2788F89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58205" y="2954169"/>
            <a:ext cx="58381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GB" sz="1600" dirty="0">
                <a:solidFill>
                  <a:srgbClr val="58585A"/>
                </a:solidFill>
                <a:latin typeface="Avenir Next LT Pro" panose="020B0504020202020204" pitchFamily="34" charset="0"/>
              </a:rPr>
              <a:t>XXX</a:t>
            </a:r>
          </a:p>
        </p:txBody>
      </p:sp>
      <p:sp>
        <p:nvSpPr>
          <p:cNvPr id="14" name="Rectangle 1030">
            <a:extLst>
              <a:ext uri="{FF2B5EF4-FFF2-40B4-BE49-F238E27FC236}">
                <a16:creationId xmlns:a16="http://schemas.microsoft.com/office/drawing/2014/main" id="{ECE19127-FE62-4466-8994-37B5D10F7E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37001" y="3382211"/>
            <a:ext cx="310197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/>
            <a:endParaRPr lang="da-DK">
              <a:solidFill>
                <a:srgbClr val="58585A"/>
              </a:solidFill>
            </a:endParaRPr>
          </a:p>
        </p:txBody>
      </p:sp>
      <p:cxnSp>
        <p:nvCxnSpPr>
          <p:cNvPr id="15" name="Lige pilforbindelse 12">
            <a:extLst>
              <a:ext uri="{FF2B5EF4-FFF2-40B4-BE49-F238E27FC236}">
                <a16:creationId xmlns:a16="http://schemas.microsoft.com/office/drawing/2014/main" id="{43EFE3AF-790F-4788-9DF3-A2091BF2D38B}"/>
              </a:ext>
            </a:extLst>
          </p:cNvPr>
          <p:cNvCxnSpPr/>
          <p:nvPr/>
        </p:nvCxnSpPr>
        <p:spPr>
          <a:xfrm flipV="1">
            <a:off x="4266312" y="954156"/>
            <a:ext cx="0" cy="4677533"/>
          </a:xfrm>
          <a:prstGeom prst="straightConnector1">
            <a:avLst/>
          </a:prstGeom>
          <a:ln>
            <a:solidFill>
              <a:srgbClr val="58585A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Lige pilforbindelse 13">
            <a:extLst>
              <a:ext uri="{FF2B5EF4-FFF2-40B4-BE49-F238E27FC236}">
                <a16:creationId xmlns:a16="http://schemas.microsoft.com/office/drawing/2014/main" id="{1FBD625C-D0B4-4265-AFEC-2D26B9C056B5}"/>
              </a:ext>
            </a:extLst>
          </p:cNvPr>
          <p:cNvCxnSpPr/>
          <p:nvPr/>
        </p:nvCxnSpPr>
        <p:spPr>
          <a:xfrm>
            <a:off x="4473211" y="5983310"/>
            <a:ext cx="5240444" cy="0"/>
          </a:xfrm>
          <a:prstGeom prst="straightConnector1">
            <a:avLst/>
          </a:prstGeom>
          <a:ln>
            <a:solidFill>
              <a:srgbClr val="58585A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1033">
            <a:extLst>
              <a:ext uri="{FF2B5EF4-FFF2-40B4-BE49-F238E27FC236}">
                <a16:creationId xmlns:a16="http://schemas.microsoft.com/office/drawing/2014/main" id="{569A7F53-7372-4196-BCA4-A516CD1FDF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72065" y="1046931"/>
            <a:ext cx="2535600" cy="2400657"/>
          </a:xfrm>
          <a:prstGeom prst="rect">
            <a:avLst/>
          </a:prstGeom>
          <a:solidFill>
            <a:srgbClr val="6B8190"/>
          </a:solidFill>
          <a:ln w="9525">
            <a:solidFill>
              <a:srgbClr val="374D62"/>
            </a:solidFill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 eaLnBrk="0" hangingPunct="0"/>
            <a:endParaRPr lang="da-DK" dirty="0">
              <a:solidFill>
                <a:schemeClr val="bg1"/>
              </a:solidFill>
              <a:latin typeface="Avenir Next LT Pro" panose="020B0504020202020204" pitchFamily="34" charset="0"/>
            </a:endParaRPr>
          </a:p>
          <a:p>
            <a:pPr algn="ctr" eaLnBrk="0" hangingPunct="0"/>
            <a:endParaRPr lang="da-DK" dirty="0">
              <a:solidFill>
                <a:schemeClr val="bg1"/>
              </a:solidFill>
              <a:latin typeface="Avenir Next LT Pro" panose="020B0504020202020204" pitchFamily="34" charset="0"/>
            </a:endParaRPr>
          </a:p>
          <a:p>
            <a:pPr algn="ctr" eaLnBrk="0" hangingPunct="0"/>
            <a:r>
              <a:rPr lang="da-DK" dirty="0">
                <a:solidFill>
                  <a:schemeClr val="bg1"/>
                </a:solidFill>
                <a:latin typeface="Avenir Next LT Pro" panose="020B0504020202020204" pitchFamily="34" charset="0"/>
              </a:rPr>
              <a:t>     </a:t>
            </a:r>
          </a:p>
          <a:p>
            <a:pPr algn="ctr" eaLnBrk="0" hangingPunct="0"/>
            <a:r>
              <a:rPr lang="da-DK" dirty="0">
                <a:solidFill>
                  <a:schemeClr val="bg1"/>
                </a:solidFill>
                <a:latin typeface="Avenir Next LT Pro" panose="020B0504020202020204" pitchFamily="34" charset="0"/>
              </a:rPr>
              <a:t> </a:t>
            </a:r>
            <a:r>
              <a:rPr lang="da-DK" sz="1400" dirty="0">
                <a:solidFill>
                  <a:schemeClr val="bg1"/>
                </a:solidFill>
                <a:latin typeface="Avenir Next LT Pro" panose="020B0504020202020204" pitchFamily="34" charset="0"/>
              </a:rPr>
              <a:t>High XXX / High maturity</a:t>
            </a:r>
          </a:p>
          <a:p>
            <a:pPr algn="ctr" eaLnBrk="0" hangingPunct="0"/>
            <a:endParaRPr lang="da-DK" sz="1400" dirty="0">
              <a:solidFill>
                <a:schemeClr val="bg1"/>
              </a:solidFill>
              <a:latin typeface="Avenir Next LT Pro" panose="020B0504020202020204" pitchFamily="34" charset="0"/>
            </a:endParaRPr>
          </a:p>
          <a:p>
            <a:pPr algn="ctr" eaLnBrk="0" hangingPunct="0"/>
            <a:endParaRPr lang="da-DK" sz="1400" dirty="0">
              <a:solidFill>
                <a:schemeClr val="bg1"/>
              </a:solidFill>
              <a:latin typeface="Avenir Next LT Pro" panose="020B0504020202020204" pitchFamily="34" charset="0"/>
            </a:endParaRPr>
          </a:p>
          <a:p>
            <a:pPr algn="ctr" eaLnBrk="0" hangingPunct="0"/>
            <a:endParaRPr lang="da-DK" sz="1400" dirty="0">
              <a:solidFill>
                <a:schemeClr val="bg1"/>
              </a:solidFill>
              <a:latin typeface="Avenir Next LT Pro" panose="020B0504020202020204" pitchFamily="34" charset="0"/>
            </a:endParaRPr>
          </a:p>
          <a:p>
            <a:pPr algn="ctr" eaLnBrk="0" hangingPunct="0"/>
            <a:endParaRPr lang="da-DK" dirty="0">
              <a:solidFill>
                <a:schemeClr val="bg1"/>
              </a:solidFill>
              <a:latin typeface="Avenir Next LT Pro" panose="020B0504020202020204" pitchFamily="34" charset="0"/>
            </a:endParaRPr>
          </a:p>
          <a:p>
            <a:pPr algn="ctr" eaLnBrk="0" hangingPunct="0"/>
            <a:endParaRPr lang="da-DK" dirty="0">
              <a:solidFill>
                <a:schemeClr val="bg1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18" name="Rectangle 1033">
            <a:extLst>
              <a:ext uri="{FF2B5EF4-FFF2-40B4-BE49-F238E27FC236}">
                <a16:creationId xmlns:a16="http://schemas.microsoft.com/office/drawing/2014/main" id="{10562AE2-DA82-474E-A961-53899C14DE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50181" y="1050856"/>
            <a:ext cx="2527781" cy="2400657"/>
          </a:xfrm>
          <a:prstGeom prst="rect">
            <a:avLst/>
          </a:prstGeom>
          <a:solidFill>
            <a:srgbClr val="6B8190"/>
          </a:solidFill>
          <a:ln w="9525">
            <a:solidFill>
              <a:srgbClr val="374D62"/>
            </a:solidFill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 eaLnBrk="0" hangingPunct="0"/>
            <a:endParaRPr lang="da-DK" dirty="0">
              <a:solidFill>
                <a:schemeClr val="bg1"/>
              </a:solidFill>
              <a:latin typeface="Avenir Next LT Pro" panose="020B0504020202020204" pitchFamily="34" charset="0"/>
            </a:endParaRPr>
          </a:p>
          <a:p>
            <a:pPr algn="ctr" eaLnBrk="0" hangingPunct="0"/>
            <a:endParaRPr lang="da-DK" dirty="0">
              <a:solidFill>
                <a:schemeClr val="bg1"/>
              </a:solidFill>
              <a:latin typeface="Avenir Next LT Pro" panose="020B0504020202020204" pitchFamily="34" charset="0"/>
            </a:endParaRPr>
          </a:p>
          <a:p>
            <a:pPr algn="ctr" eaLnBrk="0" hangingPunct="0"/>
            <a:r>
              <a:rPr lang="da-DK" dirty="0">
                <a:solidFill>
                  <a:schemeClr val="bg1"/>
                </a:solidFill>
                <a:latin typeface="Avenir Next LT Pro" panose="020B0504020202020204" pitchFamily="34" charset="0"/>
              </a:rPr>
              <a:t>     </a:t>
            </a:r>
          </a:p>
          <a:p>
            <a:pPr algn="ctr" eaLnBrk="0" hangingPunct="0"/>
            <a:r>
              <a:rPr lang="da-DK" dirty="0">
                <a:solidFill>
                  <a:schemeClr val="bg1"/>
                </a:solidFill>
                <a:latin typeface="Avenir Next LT Pro" panose="020B0504020202020204" pitchFamily="34" charset="0"/>
              </a:rPr>
              <a:t> </a:t>
            </a:r>
            <a:r>
              <a:rPr lang="da-DK" sz="1400" dirty="0">
                <a:solidFill>
                  <a:schemeClr val="bg1"/>
                </a:solidFill>
                <a:latin typeface="Avenir Next LT Pro" panose="020B0504020202020204" pitchFamily="34" charset="0"/>
              </a:rPr>
              <a:t>High XXX / Low maturity</a:t>
            </a:r>
          </a:p>
          <a:p>
            <a:pPr algn="ctr" eaLnBrk="0" hangingPunct="0"/>
            <a:endParaRPr lang="da-DK" sz="1400" dirty="0">
              <a:solidFill>
                <a:schemeClr val="bg1"/>
              </a:solidFill>
              <a:latin typeface="Avenir Next LT Pro" panose="020B0504020202020204" pitchFamily="34" charset="0"/>
            </a:endParaRPr>
          </a:p>
          <a:p>
            <a:pPr algn="ctr" eaLnBrk="0" hangingPunct="0"/>
            <a:endParaRPr lang="da-DK" sz="1400" dirty="0">
              <a:solidFill>
                <a:schemeClr val="bg1"/>
              </a:solidFill>
              <a:latin typeface="Avenir Next LT Pro" panose="020B0504020202020204" pitchFamily="34" charset="0"/>
            </a:endParaRPr>
          </a:p>
          <a:p>
            <a:pPr algn="ctr" eaLnBrk="0" hangingPunct="0"/>
            <a:endParaRPr lang="da-DK" sz="1400" dirty="0">
              <a:solidFill>
                <a:schemeClr val="bg1"/>
              </a:solidFill>
              <a:latin typeface="Avenir Next LT Pro" panose="020B0504020202020204" pitchFamily="34" charset="0"/>
            </a:endParaRPr>
          </a:p>
          <a:p>
            <a:pPr algn="ctr" eaLnBrk="0" hangingPunct="0"/>
            <a:endParaRPr lang="da-DK" dirty="0">
              <a:solidFill>
                <a:schemeClr val="bg1"/>
              </a:solidFill>
              <a:latin typeface="Avenir Next LT Pro" panose="020B0504020202020204" pitchFamily="34" charset="0"/>
            </a:endParaRPr>
          </a:p>
          <a:p>
            <a:pPr algn="ctr" eaLnBrk="0" hangingPunct="0"/>
            <a:endParaRPr lang="da-DK" dirty="0">
              <a:solidFill>
                <a:schemeClr val="bg1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19" name="Rectangle 1033">
            <a:extLst>
              <a:ext uri="{FF2B5EF4-FFF2-40B4-BE49-F238E27FC236}">
                <a16:creationId xmlns:a16="http://schemas.microsoft.com/office/drawing/2014/main" id="{DFE35E4D-0B2D-4B9E-B247-001FDE94F5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50182" y="3439919"/>
            <a:ext cx="2535600" cy="2400657"/>
          </a:xfrm>
          <a:prstGeom prst="rect">
            <a:avLst/>
          </a:prstGeom>
          <a:solidFill>
            <a:srgbClr val="6B8190"/>
          </a:solidFill>
          <a:ln w="9525">
            <a:solidFill>
              <a:srgbClr val="374D62"/>
            </a:solidFill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 eaLnBrk="0" hangingPunct="0"/>
            <a:endParaRPr lang="da-DK" dirty="0">
              <a:solidFill>
                <a:schemeClr val="bg1"/>
              </a:solidFill>
              <a:latin typeface="Avenir Next LT Pro" panose="020B0504020202020204" pitchFamily="34" charset="0"/>
            </a:endParaRPr>
          </a:p>
          <a:p>
            <a:pPr algn="ctr" eaLnBrk="0" hangingPunct="0"/>
            <a:endParaRPr lang="da-DK" dirty="0">
              <a:solidFill>
                <a:schemeClr val="bg1"/>
              </a:solidFill>
              <a:latin typeface="Avenir Next LT Pro" panose="020B0504020202020204" pitchFamily="34" charset="0"/>
            </a:endParaRPr>
          </a:p>
          <a:p>
            <a:pPr algn="ctr" eaLnBrk="0" hangingPunct="0"/>
            <a:r>
              <a:rPr lang="da-DK" dirty="0">
                <a:solidFill>
                  <a:schemeClr val="bg1"/>
                </a:solidFill>
                <a:latin typeface="Avenir Next LT Pro" panose="020B0504020202020204" pitchFamily="34" charset="0"/>
              </a:rPr>
              <a:t>     </a:t>
            </a:r>
          </a:p>
          <a:p>
            <a:pPr algn="ctr" eaLnBrk="0" hangingPunct="0"/>
            <a:r>
              <a:rPr lang="da-DK" dirty="0">
                <a:solidFill>
                  <a:schemeClr val="bg1"/>
                </a:solidFill>
                <a:latin typeface="Avenir Next LT Pro" panose="020B0504020202020204" pitchFamily="34" charset="0"/>
              </a:rPr>
              <a:t> </a:t>
            </a:r>
            <a:r>
              <a:rPr lang="da-DK" sz="1400" dirty="0">
                <a:solidFill>
                  <a:schemeClr val="bg1"/>
                </a:solidFill>
                <a:latin typeface="Avenir Next LT Pro" panose="020B0504020202020204" pitchFamily="34" charset="0"/>
              </a:rPr>
              <a:t>Low XXX / Low maturity</a:t>
            </a:r>
          </a:p>
          <a:p>
            <a:pPr algn="ctr" eaLnBrk="0" hangingPunct="0"/>
            <a:endParaRPr lang="da-DK" sz="1400" dirty="0">
              <a:solidFill>
                <a:schemeClr val="bg1"/>
              </a:solidFill>
              <a:latin typeface="Avenir Next LT Pro" panose="020B0504020202020204" pitchFamily="34" charset="0"/>
            </a:endParaRPr>
          </a:p>
          <a:p>
            <a:pPr algn="ctr" eaLnBrk="0" hangingPunct="0"/>
            <a:endParaRPr lang="da-DK" sz="1400" dirty="0">
              <a:solidFill>
                <a:schemeClr val="bg1"/>
              </a:solidFill>
              <a:latin typeface="Avenir Next LT Pro" panose="020B0504020202020204" pitchFamily="34" charset="0"/>
            </a:endParaRPr>
          </a:p>
          <a:p>
            <a:pPr algn="ctr" eaLnBrk="0" hangingPunct="0"/>
            <a:endParaRPr lang="da-DK" sz="1400" dirty="0">
              <a:solidFill>
                <a:schemeClr val="bg1"/>
              </a:solidFill>
              <a:latin typeface="Avenir Next LT Pro" panose="020B0504020202020204" pitchFamily="34" charset="0"/>
            </a:endParaRPr>
          </a:p>
          <a:p>
            <a:pPr algn="ctr" eaLnBrk="0" hangingPunct="0"/>
            <a:endParaRPr lang="da-DK" dirty="0">
              <a:solidFill>
                <a:schemeClr val="bg1"/>
              </a:solidFill>
              <a:latin typeface="Avenir Next LT Pro" panose="020B0504020202020204" pitchFamily="34" charset="0"/>
            </a:endParaRPr>
          </a:p>
          <a:p>
            <a:pPr algn="ctr" eaLnBrk="0" hangingPunct="0"/>
            <a:endParaRPr lang="da-DK" dirty="0">
              <a:solidFill>
                <a:schemeClr val="bg1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20" name="Rectangle 1033">
            <a:extLst>
              <a:ext uri="{FF2B5EF4-FFF2-40B4-BE49-F238E27FC236}">
                <a16:creationId xmlns:a16="http://schemas.microsoft.com/office/drawing/2014/main" id="{9A8885E7-2C11-4725-899C-B8D7F4BFA6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76127" y="3439918"/>
            <a:ext cx="2535600" cy="2400657"/>
          </a:xfrm>
          <a:prstGeom prst="rect">
            <a:avLst/>
          </a:prstGeom>
          <a:solidFill>
            <a:srgbClr val="6B8190"/>
          </a:solidFill>
          <a:ln w="9525">
            <a:solidFill>
              <a:srgbClr val="374D62"/>
            </a:solidFill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 eaLnBrk="0" hangingPunct="0"/>
            <a:endParaRPr lang="da-DK" dirty="0">
              <a:solidFill>
                <a:schemeClr val="bg1"/>
              </a:solidFill>
              <a:latin typeface="Avenir Next LT Pro" panose="020B0504020202020204" pitchFamily="34" charset="0"/>
            </a:endParaRPr>
          </a:p>
          <a:p>
            <a:pPr algn="ctr" eaLnBrk="0" hangingPunct="0"/>
            <a:endParaRPr lang="da-DK" dirty="0">
              <a:solidFill>
                <a:schemeClr val="bg1"/>
              </a:solidFill>
              <a:latin typeface="Avenir Next LT Pro" panose="020B0504020202020204" pitchFamily="34" charset="0"/>
            </a:endParaRPr>
          </a:p>
          <a:p>
            <a:pPr algn="ctr" eaLnBrk="0" hangingPunct="0"/>
            <a:r>
              <a:rPr lang="da-DK" dirty="0">
                <a:solidFill>
                  <a:schemeClr val="bg1"/>
                </a:solidFill>
                <a:latin typeface="Avenir Next LT Pro" panose="020B0504020202020204" pitchFamily="34" charset="0"/>
              </a:rPr>
              <a:t>     </a:t>
            </a:r>
          </a:p>
          <a:p>
            <a:pPr algn="ctr" eaLnBrk="0" hangingPunct="0"/>
            <a:r>
              <a:rPr lang="da-DK" dirty="0">
                <a:solidFill>
                  <a:schemeClr val="bg1"/>
                </a:solidFill>
                <a:latin typeface="Avenir Next LT Pro" panose="020B0504020202020204" pitchFamily="34" charset="0"/>
              </a:rPr>
              <a:t> </a:t>
            </a:r>
            <a:r>
              <a:rPr lang="da-DK" sz="1400" dirty="0">
                <a:solidFill>
                  <a:schemeClr val="bg1"/>
                </a:solidFill>
                <a:latin typeface="Avenir Next LT Pro" panose="020B0504020202020204" pitchFamily="34" charset="0"/>
              </a:rPr>
              <a:t>Low XXX / High maturity</a:t>
            </a:r>
          </a:p>
          <a:p>
            <a:pPr algn="ctr" eaLnBrk="0" hangingPunct="0"/>
            <a:endParaRPr lang="da-DK" sz="1400" dirty="0">
              <a:solidFill>
                <a:schemeClr val="bg1"/>
              </a:solidFill>
              <a:latin typeface="Avenir Next LT Pro" panose="020B0504020202020204" pitchFamily="34" charset="0"/>
            </a:endParaRPr>
          </a:p>
          <a:p>
            <a:pPr algn="ctr" eaLnBrk="0" hangingPunct="0"/>
            <a:endParaRPr lang="da-DK" sz="1400" dirty="0">
              <a:solidFill>
                <a:schemeClr val="bg1"/>
              </a:solidFill>
              <a:latin typeface="Avenir Next LT Pro" panose="020B0504020202020204" pitchFamily="34" charset="0"/>
            </a:endParaRPr>
          </a:p>
          <a:p>
            <a:pPr algn="ctr" eaLnBrk="0" hangingPunct="0"/>
            <a:endParaRPr lang="da-DK" sz="1400" dirty="0">
              <a:solidFill>
                <a:schemeClr val="bg1"/>
              </a:solidFill>
              <a:latin typeface="Avenir Next LT Pro" panose="020B0504020202020204" pitchFamily="34" charset="0"/>
            </a:endParaRPr>
          </a:p>
          <a:p>
            <a:pPr algn="ctr" eaLnBrk="0" hangingPunct="0"/>
            <a:endParaRPr lang="da-DK" dirty="0">
              <a:solidFill>
                <a:schemeClr val="bg1"/>
              </a:solidFill>
              <a:latin typeface="Avenir Next LT Pro" panose="020B0504020202020204" pitchFamily="34" charset="0"/>
            </a:endParaRPr>
          </a:p>
          <a:p>
            <a:pPr algn="ctr" eaLnBrk="0" hangingPunct="0"/>
            <a:endParaRPr lang="da-DK" dirty="0">
              <a:solidFill>
                <a:schemeClr val="bg1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22" name="Tekstfelt 2">
            <a:extLst>
              <a:ext uri="{FF2B5EF4-FFF2-40B4-BE49-F238E27FC236}">
                <a16:creationId xmlns:a16="http://schemas.microsoft.com/office/drawing/2014/main" id="{E7B7CD9A-A128-41EE-8323-ACECC479A214}"/>
              </a:ext>
            </a:extLst>
          </p:cNvPr>
          <p:cNvSpPr txBox="1"/>
          <p:nvPr/>
        </p:nvSpPr>
        <p:spPr>
          <a:xfrm>
            <a:off x="812031" y="1877927"/>
            <a:ext cx="1558375" cy="24622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Avenir Next LT Pro" panose="020B0504020202020204" pitchFamily="34" charset="0"/>
              </a:rPr>
              <a:t>Xer:</a:t>
            </a:r>
          </a:p>
          <a:p>
            <a:endParaRPr lang="en-GB" sz="1400" dirty="0">
              <a:latin typeface="Avenir Next LT Pro" panose="020B0504020202020204" pitchFamily="34" charset="0"/>
            </a:endParaRPr>
          </a:p>
          <a:p>
            <a:r>
              <a:rPr lang="en-GB" sz="1400" dirty="0" err="1">
                <a:latin typeface="Avenir Next LT Pro" panose="020B0504020202020204" pitchFamily="34" charset="0"/>
              </a:rPr>
              <a:t>Kundekategorier</a:t>
            </a:r>
            <a:br>
              <a:rPr lang="en-GB" sz="1400" dirty="0">
                <a:latin typeface="Avenir Next LT Pro" panose="020B0504020202020204" pitchFamily="34" charset="0"/>
              </a:rPr>
            </a:br>
            <a:r>
              <a:rPr lang="en-GB" sz="1400" dirty="0">
                <a:latin typeface="Avenir Next LT Pro" panose="020B0504020202020204" pitchFamily="34" charset="0"/>
              </a:rPr>
              <a:t>(</a:t>
            </a:r>
            <a:r>
              <a:rPr lang="en-GB" sz="1400" dirty="0" err="1">
                <a:latin typeface="Avenir Next LT Pro" panose="020B0504020202020204" pitchFamily="34" charset="0"/>
              </a:rPr>
              <a:t>fx</a:t>
            </a:r>
            <a:r>
              <a:rPr lang="en-GB" sz="1400" dirty="0">
                <a:latin typeface="Avenir Next LT Pro" panose="020B0504020202020204" pitchFamily="34" charset="0"/>
              </a:rPr>
              <a:t> prestige)</a:t>
            </a:r>
          </a:p>
          <a:p>
            <a:r>
              <a:rPr lang="en-GB" sz="1400" dirty="0" err="1">
                <a:latin typeface="Avenir Next LT Pro" panose="020B0504020202020204" pitchFamily="34" charset="0"/>
              </a:rPr>
              <a:t>Omsætning</a:t>
            </a:r>
            <a:endParaRPr lang="en-GB" sz="1400" dirty="0">
              <a:latin typeface="Avenir Next LT Pro" panose="020B0504020202020204" pitchFamily="34" charset="0"/>
            </a:endParaRPr>
          </a:p>
          <a:p>
            <a:r>
              <a:rPr lang="en-GB" sz="1400" dirty="0">
                <a:latin typeface="Avenir Next LT Pro" panose="020B0504020202020204" pitchFamily="34" charset="0"/>
              </a:rPr>
              <a:t>Services</a:t>
            </a:r>
          </a:p>
          <a:p>
            <a:r>
              <a:rPr lang="en-GB" sz="1400" dirty="0" err="1">
                <a:latin typeface="Avenir Next LT Pro" panose="020B0504020202020204" pitchFamily="34" charset="0"/>
              </a:rPr>
              <a:t>Kompleksitet</a:t>
            </a:r>
            <a:endParaRPr lang="en-GB" sz="1400" dirty="0">
              <a:latin typeface="Avenir Next LT Pro" panose="020B0504020202020204" pitchFamily="34" charset="0"/>
            </a:endParaRPr>
          </a:p>
          <a:p>
            <a:r>
              <a:rPr lang="en-GB" sz="1400" dirty="0">
                <a:latin typeface="Avenir Next LT Pro" panose="020B0504020202020204" pitchFamily="34" charset="0"/>
              </a:rPr>
              <a:t>…</a:t>
            </a:r>
          </a:p>
          <a:p>
            <a:r>
              <a:rPr lang="en-GB" sz="1400" dirty="0">
                <a:latin typeface="Avenir Next LT Pro" panose="020B0504020202020204" pitchFamily="34" charset="0"/>
              </a:rPr>
              <a:t>…</a:t>
            </a:r>
          </a:p>
          <a:p>
            <a:endParaRPr lang="en-GB" sz="1400" dirty="0">
              <a:latin typeface="Avenir Next LT Pro" panose="020B0504020202020204" pitchFamily="34" charset="0"/>
            </a:endParaRPr>
          </a:p>
          <a:p>
            <a:endParaRPr lang="en-GB" sz="1400" dirty="0">
              <a:latin typeface="Avenir Next LT Pro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2324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49</Words>
  <Application>Microsoft Office PowerPoint</Application>
  <PresentationFormat>Widescreen</PresentationFormat>
  <Paragraphs>39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Avenir Next LT Pro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Marina Kahle</dc:creator>
  <cp:lastModifiedBy>Marina Kahle</cp:lastModifiedBy>
  <cp:revision>3</cp:revision>
  <dcterms:created xsi:type="dcterms:W3CDTF">2021-09-16T14:10:27Z</dcterms:created>
  <dcterms:modified xsi:type="dcterms:W3CDTF">2021-09-16T14:26:04Z</dcterms:modified>
</cp:coreProperties>
</file>