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11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514" autoAdjust="0"/>
  </p:normalViewPr>
  <p:slideViewPr>
    <p:cSldViewPr snapToGrid="0">
      <p:cViewPr varScale="1">
        <p:scale>
          <a:sx n="87" d="100"/>
          <a:sy n="87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555D9-207D-43F6-A547-7E4B0B675BE9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0C7B8-B92A-4597-8401-82AE138DB80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921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41C89-635A-4154-91C3-BD3A3E2B7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EA250F-A9CB-45A2-B0CE-F86640FB7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98CC0-C98A-448F-A6B8-6E1E1DD54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8B549-FE9A-4E84-98F7-D97F1406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58C6-1BAD-4F7C-859C-5423BE567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1174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94F97-17E5-48BA-A763-58411C763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904DB9-48C8-41E1-8549-C6FC6626B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0CE11-ACF2-48F1-B23C-4A22ACFFE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862C4-801B-4981-A757-C66B2DB2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4D4D2-B4E7-408C-A510-4C12B3978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5611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11E7F4-866A-4A05-B529-2B3DDF9F0D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29E061-D947-4A1F-8941-C21BB4DD3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31980-6BF9-4E3E-AD88-82D5858B5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A9AD2-9EE5-47D4-90D9-A2FA56AD3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3FEB3-9C01-4383-B275-E62E9EDC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27699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eneric SBCM basis slide_V2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FDA822F-A109-8A45-9C50-58ADCD1F8B27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Billede 4">
            <a:extLst>
              <a:ext uri="{FF2B5EF4-FFF2-40B4-BE49-F238E27FC236}">
                <a16:creationId xmlns:a16="http://schemas.microsoft.com/office/drawing/2014/main" id="{5882899F-076E-CB4F-BD04-DA019BE14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75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3DDAB-6F11-4918-A0A7-25FFA0860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75AD0-A8D2-4967-BDF5-8F6B1E55A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F0D03-4EF3-4B60-B3D5-3616E7BB6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B0460-020F-4CD4-BE63-2ADD42976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10A53-EF63-47E0-8339-A6AC99713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635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E3008-F585-4078-9DA2-98A5C8137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E2FA5-6472-4DC7-98D7-F3C237821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A548B-C7A0-472F-B763-06C847BE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715E4-03FA-4A22-BF6A-37916EAC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7E2E1-FE14-41F5-B610-1F2D23F8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3725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84C4E-24DB-4CD9-B650-C00133C5D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DD9D-7853-431D-86F0-43A13B65D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83A88-283F-4782-8155-72D59DEF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F782C-409F-4918-9341-FB8317674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0264B-3861-44D1-8932-3C2CAB2EF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75759-B28E-42AA-8841-D0A0B163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8821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871AF-9CB6-4520-B62D-9270A84D5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FB280-3EAF-461F-966D-F1A21D961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D14B1-91AF-481D-B2B9-7280109F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0A6A7D-E2BD-4F78-AE15-1A8926B85E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D477D-BE46-4BD4-AED7-E89114AB86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71732C-B910-4A33-A7B9-B9EAAE1EA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EF0B01-E3BB-41A6-91FE-A939EE3D4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369B7-D916-4785-8F24-D4917F131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7871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3674C-C3AB-43E2-AA8A-6C5552494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862C3-F390-4AE0-A612-C7777154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0EACD-E707-4BFE-9E8C-4B4F0417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B1BF7-1590-4FEF-8522-4275A4FD5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3449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E77B27-5320-40B3-B7F6-B6212117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D70AF5-A165-43DC-AF3A-6EC21E8B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8DB7D-DD0E-445B-9244-8AD5C4ACA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2503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6263-9EB4-4EE4-9ACF-01578C198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69C31-8A12-4A8E-BD91-C1A59C11C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2FFBF-4815-4C71-95EC-B9ECE3EA7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F4FB1-0A61-4200-859C-0E4B30826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8D0A1-B2EF-4A3B-8B81-B602D316A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AAF9CF-460B-4E68-808B-FAC910B66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6434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ECEC2-0241-482F-9C30-DA76440F0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E3C93A-076C-42FD-93A5-E97C7E7EB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BA655-C639-4890-9261-D51FCBCC6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6A466-653B-4EF7-ADBF-1D3646DD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8BE28-B67E-436C-A1B7-5020B2D8C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6DBA3-692B-4696-8F6C-9B7269814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79872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F278D8-D375-4D87-86F3-FB9DB87F1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0C5B6-74B5-41D8-8F97-B4A3A5C2A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687E4-41B3-4039-871C-480F21C511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DDB0F-2FD0-4BB0-8ED5-C2E968E2D471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2AAE3-6889-4028-BC8B-8C2F45F9F9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3B5-786A-4FB4-9B76-291B073B7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C860-016D-41A7-9CF2-B743D42D2CA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4513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frundet rektangel 3">
            <a:extLst>
              <a:ext uri="{FF2B5EF4-FFF2-40B4-BE49-F238E27FC236}">
                <a16:creationId xmlns:a16="http://schemas.microsoft.com/office/drawing/2014/main" id="{DD5508AB-616C-4FF9-8CD4-B9EC4C705573}"/>
              </a:ext>
            </a:extLst>
          </p:cNvPr>
          <p:cNvSpPr/>
          <p:nvPr/>
        </p:nvSpPr>
        <p:spPr>
          <a:xfrm>
            <a:off x="3472333" y="2963626"/>
            <a:ext cx="2934707" cy="1285386"/>
          </a:xfrm>
          <a:prstGeom prst="roundRect">
            <a:avLst/>
          </a:prstGeom>
          <a:solidFill>
            <a:srgbClr val="6B8190"/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/>
              </a:rPr>
              <a:t>Internal stakeholders</a:t>
            </a: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" name="Afrundet rektangel 8">
            <a:extLst>
              <a:ext uri="{FF2B5EF4-FFF2-40B4-BE49-F238E27FC236}">
                <a16:creationId xmlns:a16="http://schemas.microsoft.com/office/drawing/2014/main" id="{B247FF39-B785-4C57-9445-7DB46236C2A0}"/>
              </a:ext>
            </a:extLst>
          </p:cNvPr>
          <p:cNvSpPr/>
          <p:nvPr/>
        </p:nvSpPr>
        <p:spPr>
          <a:xfrm>
            <a:off x="1308297" y="3660422"/>
            <a:ext cx="186244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" name="Afrundet rektangel 52">
            <a:extLst>
              <a:ext uri="{FF2B5EF4-FFF2-40B4-BE49-F238E27FC236}">
                <a16:creationId xmlns:a16="http://schemas.microsoft.com/office/drawing/2014/main" id="{80778448-F70F-4C9A-A3E5-FE7648DF7B81}"/>
              </a:ext>
            </a:extLst>
          </p:cNvPr>
          <p:cNvSpPr/>
          <p:nvPr/>
        </p:nvSpPr>
        <p:spPr>
          <a:xfrm>
            <a:off x="9015480" y="1207524"/>
            <a:ext cx="2350859" cy="4802993"/>
          </a:xfrm>
          <a:prstGeom prst="round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Inner circle: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Which people, departments, management levels will be affected by - or can affect - my CSR change project?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srgbClr val="374D62"/>
                </a:solidFill>
                <a:latin typeface="Avenir Next LT Pro" panose="020B0504020202020204" pitchFamily="34" charset="0"/>
                <a:ea typeface="ＭＳ Ｐゴシック" charset="0"/>
              </a:rPr>
              <a:t>O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uter circle: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Which people, departments, management levels will also be affected - or can affect - my CSR change project, </a:t>
            </a:r>
            <a:r>
              <a:rPr kumimoji="0" lang="en-GB" sz="1100" b="1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but to a much lesser extent, if at all?</a:t>
            </a:r>
            <a:endParaRPr kumimoji="0" lang="da-DK" sz="1100" b="1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</p:txBody>
      </p:sp>
      <p:sp>
        <p:nvSpPr>
          <p:cNvPr id="13" name="Afrundet rektangel 35">
            <a:extLst>
              <a:ext uri="{FF2B5EF4-FFF2-40B4-BE49-F238E27FC236}">
                <a16:creationId xmlns:a16="http://schemas.microsoft.com/office/drawing/2014/main" id="{4F364977-7F6B-4010-85AD-7B8922F60CA3}"/>
              </a:ext>
            </a:extLst>
          </p:cNvPr>
          <p:cNvSpPr/>
          <p:nvPr/>
        </p:nvSpPr>
        <p:spPr>
          <a:xfrm>
            <a:off x="1308296" y="2941002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Afrundet rektangel 40">
            <a:extLst>
              <a:ext uri="{FF2B5EF4-FFF2-40B4-BE49-F238E27FC236}">
                <a16:creationId xmlns:a16="http://schemas.microsoft.com/office/drawing/2014/main" id="{901F66B9-41CB-40E8-9E51-F57E7A1320A1}"/>
              </a:ext>
            </a:extLst>
          </p:cNvPr>
          <p:cNvSpPr/>
          <p:nvPr/>
        </p:nvSpPr>
        <p:spPr>
          <a:xfrm>
            <a:off x="6710655" y="2984800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7" name="Afrundet rektangel 41">
            <a:extLst>
              <a:ext uri="{FF2B5EF4-FFF2-40B4-BE49-F238E27FC236}">
                <a16:creationId xmlns:a16="http://schemas.microsoft.com/office/drawing/2014/main" id="{371AE7CD-E50A-486D-9E0E-71E36EBA1AC2}"/>
              </a:ext>
            </a:extLst>
          </p:cNvPr>
          <p:cNvSpPr/>
          <p:nvPr/>
        </p:nvSpPr>
        <p:spPr>
          <a:xfrm>
            <a:off x="6710655" y="3728962"/>
            <a:ext cx="1861435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frundet rektangel 42">
            <a:extLst>
              <a:ext uri="{FF2B5EF4-FFF2-40B4-BE49-F238E27FC236}">
                <a16:creationId xmlns:a16="http://schemas.microsoft.com/office/drawing/2014/main" id="{8C278BC5-0CBB-430E-A602-27DD8F96EEC6}"/>
              </a:ext>
            </a:extLst>
          </p:cNvPr>
          <p:cNvSpPr/>
          <p:nvPr/>
        </p:nvSpPr>
        <p:spPr>
          <a:xfrm>
            <a:off x="4901432" y="4455476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6" name="Afrundet rektangel 1">
            <a:extLst>
              <a:ext uri="{FF2B5EF4-FFF2-40B4-BE49-F238E27FC236}">
                <a16:creationId xmlns:a16="http://schemas.microsoft.com/office/drawing/2014/main" id="{814A0C52-B67B-4F86-9BC0-C7EB999A4DBD}"/>
              </a:ext>
            </a:extLst>
          </p:cNvPr>
          <p:cNvSpPr/>
          <p:nvPr/>
        </p:nvSpPr>
        <p:spPr>
          <a:xfrm>
            <a:off x="1106185" y="1926944"/>
            <a:ext cx="7628772" cy="3339820"/>
          </a:xfrm>
          <a:prstGeom prst="roundRect">
            <a:avLst/>
          </a:prstGeom>
          <a:noFill/>
          <a:ln>
            <a:solidFill>
              <a:srgbClr val="6B819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Book"/>
              <a:ea typeface="+mn-ea"/>
              <a:cs typeface="+mn-cs"/>
            </a:endParaRPr>
          </a:p>
        </p:txBody>
      </p:sp>
      <p:sp>
        <p:nvSpPr>
          <p:cNvPr id="120" name="Afrundet rektangel 53">
            <a:extLst>
              <a:ext uri="{FF2B5EF4-FFF2-40B4-BE49-F238E27FC236}">
                <a16:creationId xmlns:a16="http://schemas.microsoft.com/office/drawing/2014/main" id="{C95B9CD5-CD89-47CD-AC41-3E0B76B266A5}"/>
              </a:ext>
            </a:extLst>
          </p:cNvPr>
          <p:cNvSpPr/>
          <p:nvPr/>
        </p:nvSpPr>
        <p:spPr>
          <a:xfrm>
            <a:off x="1208968" y="1190958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2" name="Afrundet rektangel 54">
            <a:extLst>
              <a:ext uri="{FF2B5EF4-FFF2-40B4-BE49-F238E27FC236}">
                <a16:creationId xmlns:a16="http://schemas.microsoft.com/office/drawing/2014/main" id="{0FD37BA1-7DF4-4F7E-9B1B-FDB391529DF7}"/>
              </a:ext>
            </a:extLst>
          </p:cNvPr>
          <p:cNvSpPr/>
          <p:nvPr/>
        </p:nvSpPr>
        <p:spPr>
          <a:xfrm>
            <a:off x="3196614" y="1207524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4" name="Afrundet rektangel 55">
            <a:extLst>
              <a:ext uri="{FF2B5EF4-FFF2-40B4-BE49-F238E27FC236}">
                <a16:creationId xmlns:a16="http://schemas.microsoft.com/office/drawing/2014/main" id="{DEAF3834-2DAD-48E6-A959-88715D470992}"/>
              </a:ext>
            </a:extLst>
          </p:cNvPr>
          <p:cNvSpPr/>
          <p:nvPr/>
        </p:nvSpPr>
        <p:spPr>
          <a:xfrm>
            <a:off x="7178326" y="1200430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6" name="Afrundet rektangel 56">
            <a:extLst>
              <a:ext uri="{FF2B5EF4-FFF2-40B4-BE49-F238E27FC236}">
                <a16:creationId xmlns:a16="http://schemas.microsoft.com/office/drawing/2014/main" id="{9999245B-1772-497F-9237-DD9CFE9068C5}"/>
              </a:ext>
            </a:extLst>
          </p:cNvPr>
          <p:cNvSpPr/>
          <p:nvPr/>
        </p:nvSpPr>
        <p:spPr>
          <a:xfrm>
            <a:off x="5167286" y="1205226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8" name="Tekstfelt 16">
            <a:extLst>
              <a:ext uri="{FF2B5EF4-FFF2-40B4-BE49-F238E27FC236}">
                <a16:creationId xmlns:a16="http://schemas.microsoft.com/office/drawing/2014/main" id="{02653F0B-4C7C-4431-92CE-FAF1530D8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0475" y="6246924"/>
            <a:ext cx="40291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</a:rPr>
              <a:t>Model inspired by Overskud Med Omtanke, Erhvervs- og Selskabsstyrelsen, 2006</a:t>
            </a:r>
          </a:p>
        </p:txBody>
      </p:sp>
      <p:sp>
        <p:nvSpPr>
          <p:cNvPr id="33" name="Afrundet rektangel 53">
            <a:extLst>
              <a:ext uri="{FF2B5EF4-FFF2-40B4-BE49-F238E27FC236}">
                <a16:creationId xmlns:a16="http://schemas.microsoft.com/office/drawing/2014/main" id="{FFA5AB2C-33FB-4305-BF99-0AC8ED21D6AE}"/>
              </a:ext>
            </a:extLst>
          </p:cNvPr>
          <p:cNvSpPr/>
          <p:nvPr/>
        </p:nvSpPr>
        <p:spPr>
          <a:xfrm>
            <a:off x="987120" y="5399373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4" name="Afrundet rektangel 54">
            <a:extLst>
              <a:ext uri="{FF2B5EF4-FFF2-40B4-BE49-F238E27FC236}">
                <a16:creationId xmlns:a16="http://schemas.microsoft.com/office/drawing/2014/main" id="{4BEB0262-AE31-44A3-B2FA-EDA8CB60AB57}"/>
              </a:ext>
            </a:extLst>
          </p:cNvPr>
          <p:cNvSpPr/>
          <p:nvPr/>
        </p:nvSpPr>
        <p:spPr>
          <a:xfrm>
            <a:off x="3014461" y="5411622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5" name="Afrundet rektangel 55">
            <a:extLst>
              <a:ext uri="{FF2B5EF4-FFF2-40B4-BE49-F238E27FC236}">
                <a16:creationId xmlns:a16="http://schemas.microsoft.com/office/drawing/2014/main" id="{F181397A-9DB1-4D99-AB5D-7B3ED235DAAF}"/>
              </a:ext>
            </a:extLst>
          </p:cNvPr>
          <p:cNvSpPr/>
          <p:nvPr/>
        </p:nvSpPr>
        <p:spPr>
          <a:xfrm>
            <a:off x="7057075" y="5405802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6" name="Afrundet rektangel 56">
            <a:extLst>
              <a:ext uri="{FF2B5EF4-FFF2-40B4-BE49-F238E27FC236}">
                <a16:creationId xmlns:a16="http://schemas.microsoft.com/office/drawing/2014/main" id="{5FC0EF9B-7565-4A8A-9888-0838B024297D}"/>
              </a:ext>
            </a:extLst>
          </p:cNvPr>
          <p:cNvSpPr/>
          <p:nvPr/>
        </p:nvSpPr>
        <p:spPr>
          <a:xfrm>
            <a:off x="5029734" y="5403898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A8B068F4-C6D9-E744-9F1D-73C8C6A35037}"/>
              </a:ext>
            </a:extLst>
          </p:cNvPr>
          <p:cNvSpPr/>
          <p:nvPr/>
        </p:nvSpPr>
        <p:spPr>
          <a:xfrm>
            <a:off x="810228" y="983848"/>
            <a:ext cx="10739347" cy="5163142"/>
          </a:xfrm>
          <a:prstGeom prst="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Afrundet rektangel 42">
            <a:extLst>
              <a:ext uri="{FF2B5EF4-FFF2-40B4-BE49-F238E27FC236}">
                <a16:creationId xmlns:a16="http://schemas.microsoft.com/office/drawing/2014/main" id="{8468CF02-A0A7-4A4D-8BFC-625FFFB954FE}"/>
              </a:ext>
            </a:extLst>
          </p:cNvPr>
          <p:cNvSpPr/>
          <p:nvPr/>
        </p:nvSpPr>
        <p:spPr>
          <a:xfrm>
            <a:off x="2780508" y="4463593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7" name="Afrundet rektangel 42">
            <a:extLst>
              <a:ext uri="{FF2B5EF4-FFF2-40B4-BE49-F238E27FC236}">
                <a16:creationId xmlns:a16="http://schemas.microsoft.com/office/drawing/2014/main" id="{D7491E8A-7ED1-574A-A32D-6E5A0BB66606}"/>
              </a:ext>
            </a:extLst>
          </p:cNvPr>
          <p:cNvSpPr/>
          <p:nvPr/>
        </p:nvSpPr>
        <p:spPr>
          <a:xfrm>
            <a:off x="2793249" y="2139713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8" name="Afrundet rektangel 42">
            <a:extLst>
              <a:ext uri="{FF2B5EF4-FFF2-40B4-BE49-F238E27FC236}">
                <a16:creationId xmlns:a16="http://schemas.microsoft.com/office/drawing/2014/main" id="{BDDF5302-5B1A-7E4A-AEAD-DBFD5D0A08DF}"/>
              </a:ext>
            </a:extLst>
          </p:cNvPr>
          <p:cNvSpPr/>
          <p:nvPr/>
        </p:nvSpPr>
        <p:spPr>
          <a:xfrm>
            <a:off x="4928488" y="2137007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A913086C-2594-4045-9E75-B602B1FC6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25" y="514582"/>
            <a:ext cx="102856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400" spc="300">
                <a:solidFill>
                  <a:srgbClr val="374D62"/>
                </a:solidFill>
                <a:latin typeface="Avenir Next LT Pro" panose="020B0504020202020204" pitchFamily="34" charset="0"/>
                <a:ea typeface="ＭＳ Ｐゴシック"/>
                <a:cs typeface="Arial" charset="0"/>
              </a:rPr>
              <a:t>INTERNAL STAKEHOLDER </a:t>
            </a:r>
            <a:r>
              <a:rPr lang="da-DK" sz="1400" spc="300" dirty="0">
                <a:solidFill>
                  <a:srgbClr val="374D62"/>
                </a:solidFill>
                <a:latin typeface="Avenir Next LT Pro" panose="020B0504020202020204" pitchFamily="34" charset="0"/>
                <a:ea typeface="ＭＳ Ｐゴシック"/>
                <a:cs typeface="Arial" charset="0"/>
              </a:rPr>
              <a:t>MAP </a:t>
            </a:r>
            <a:r>
              <a:rPr kumimoji="0" lang="da-DK" sz="1400" b="0" i="0" u="none" strike="noStrike" kern="1200" cap="none" spc="30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 </a:t>
            </a:r>
            <a:r>
              <a:rPr lang="da-DK" sz="1400" spc="300">
                <a:solidFill>
                  <a:srgbClr val="D77621"/>
                </a:solidFill>
                <a:latin typeface="Avenir Next LT Pro"/>
              </a:rPr>
              <a:t>TEMPLATE</a:t>
            </a:r>
            <a:endParaRPr lang="da-DK" sz="1400" spc="300" dirty="0">
              <a:solidFill>
                <a:srgbClr val="374D62"/>
              </a:solidFill>
              <a:latin typeface="Avenir Next LT Pro" panose="020B0504020202020204" pitchFamily="34" charset="0"/>
              <a:ea typeface="ＭＳ Ｐゴシック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062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78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5</cp:revision>
  <dcterms:created xsi:type="dcterms:W3CDTF">2022-02-15T10:36:10Z</dcterms:created>
  <dcterms:modified xsi:type="dcterms:W3CDTF">2022-02-15T10:48:06Z</dcterms:modified>
</cp:coreProperties>
</file>